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57" r:id="rId3"/>
    <p:sldId id="285" r:id="rId4"/>
    <p:sldId id="261" r:id="rId5"/>
    <p:sldId id="281" r:id="rId6"/>
    <p:sldId id="282" r:id="rId7"/>
    <p:sldId id="284" r:id="rId8"/>
    <p:sldId id="280" r:id="rId9"/>
    <p:sldId id="283" r:id="rId10"/>
    <p:sldId id="289" r:id="rId11"/>
    <p:sldId id="288" r:id="rId12"/>
    <p:sldId id="286" r:id="rId13"/>
    <p:sldId id="287" r:id="rId14"/>
    <p:sldId id="291" r:id="rId15"/>
    <p:sldId id="292" r:id="rId16"/>
    <p:sldId id="278" r:id="rId17"/>
  </p:sldIdLst>
  <p:sldSz cx="9144000" cy="5143500" type="screen16x9"/>
  <p:notesSz cx="6858000" cy="9144000"/>
  <p:embeddedFontLst>
    <p:embeddedFont>
      <p:font typeface="Red Hat Display" panose="020B0604020202020204" charset="0"/>
      <p:regular r:id="rId19"/>
      <p:bold r:id="rId20"/>
      <p:italic r:id="rId21"/>
      <p:boldItalic r:id="rId22"/>
    </p:embeddedFont>
    <p:embeddedFont>
      <p:font typeface="Red Hat Text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F38A07-D7B8-4D88-859F-E63A7DEED6EB}">
  <a:tblStyle styleId="{67F38A07-D7B8-4D88-859F-E63A7DEED6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50AF5C-1CCD-4E7A-9779-E25E6EAF9B9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7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1480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734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0590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6634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0164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08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80e817397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80e817397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8013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0416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945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9857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61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7781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254825" y="626250"/>
            <a:ext cx="3366900" cy="3891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207975" y="1510600"/>
            <a:ext cx="4047900" cy="21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044350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884415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 background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 rot="5400000">
            <a:off x="163900" y="2091300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3915147" y="1511710"/>
            <a:ext cx="4340728" cy="212109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</a:rPr>
              <a:t>Metro Bike Sharing Analysis</a:t>
            </a:r>
            <a:r>
              <a:rPr lang="en" sz="2800" dirty="0">
                <a:solidFill>
                  <a:schemeClr val="accent1"/>
                </a:solidFill>
              </a:rPr>
              <a:t> </a:t>
            </a:r>
            <a:br>
              <a:rPr lang="en" sz="2400" dirty="0">
                <a:solidFill>
                  <a:schemeClr val="accent1"/>
                </a:solidFill>
              </a:rPr>
            </a:br>
            <a:br>
              <a:rPr lang="en" sz="2400" dirty="0">
                <a:solidFill>
                  <a:schemeClr val="accent1"/>
                </a:solidFill>
              </a:rPr>
            </a:br>
            <a:r>
              <a:rPr lang="en" sz="1800" dirty="0">
                <a:solidFill>
                  <a:schemeClr val="accent1"/>
                </a:solidFill>
              </a:rPr>
              <a:t>Presented by Tushar Muley</a:t>
            </a:r>
            <a:br>
              <a:rPr lang="en" sz="1600" dirty="0">
                <a:solidFill>
                  <a:schemeClr val="accent1"/>
                </a:solidFill>
              </a:rPr>
            </a:br>
            <a:r>
              <a:rPr lang="en" sz="1400" dirty="0">
                <a:solidFill>
                  <a:schemeClr val="bg1"/>
                </a:solidFill>
              </a:rPr>
              <a:t>Feburary 6, 2022</a:t>
            </a:r>
            <a:br>
              <a:rPr lang="en" sz="1200" dirty="0">
                <a:solidFill>
                  <a:schemeClr val="accent1"/>
                </a:solidFill>
              </a:rPr>
            </a:br>
            <a:r>
              <a:rPr lang="en-US" sz="1400" dirty="0">
                <a:solidFill>
                  <a:schemeClr val="accent1"/>
                </a:solidFill>
              </a:rPr>
              <a:t>Bellevue University DSC 680 | Professor B. Werner</a:t>
            </a:r>
            <a:endParaRPr sz="1400" dirty="0"/>
          </a:p>
        </p:txBody>
      </p:sp>
      <p:grpSp>
        <p:nvGrpSpPr>
          <p:cNvPr id="70" name="Google Shape;70;p12"/>
          <p:cNvGrpSpPr/>
          <p:nvPr/>
        </p:nvGrpSpPr>
        <p:grpSpPr>
          <a:xfrm>
            <a:off x="847749" y="1886025"/>
            <a:ext cx="2480267" cy="1371342"/>
            <a:chOff x="1183947" y="2091916"/>
            <a:chExt cx="2950943" cy="1631579"/>
          </a:xfrm>
        </p:grpSpPr>
        <p:sp>
          <p:nvSpPr>
            <p:cNvPr id="71" name="Google Shape;71;p12"/>
            <p:cNvSpPr/>
            <p:nvPr/>
          </p:nvSpPr>
          <p:spPr>
            <a:xfrm>
              <a:off x="1746983" y="2125896"/>
              <a:ext cx="1516263" cy="1034563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3157983" y="2091916"/>
              <a:ext cx="413881" cy="1068542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1183947" y="2597299"/>
              <a:ext cx="1126196" cy="1126196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3008694" y="2597299"/>
              <a:ext cx="1126196" cy="1126196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1987766" y="2091916"/>
              <a:ext cx="481840" cy="40803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3466587" y="3055194"/>
              <a:ext cx="207080" cy="207080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1645182" y="3055194"/>
              <a:ext cx="207080" cy="207080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solidFill>
              <a:schemeClr val="lt1"/>
            </a:solidFill>
            <a:ln w="762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49B927D-112F-40D3-BF79-D908EA8A42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039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3580622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Members Only?</a:t>
            </a:r>
            <a:endParaRPr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4671353" y="1108248"/>
            <a:ext cx="3948472" cy="32543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Walk-up make up 5,151,032 mins</a:t>
            </a:r>
          </a:p>
          <a:p>
            <a:pPr marL="457200" lvl="0" indent="-3810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One Day Pass 2,499,066 mins</a:t>
            </a:r>
          </a:p>
          <a:p>
            <a:pPr marL="457200" lvl="0" indent="-3810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Monthly Pass 2,381,513 mins</a:t>
            </a:r>
          </a:p>
          <a:p>
            <a:pPr marL="457200" lvl="0" indent="-3810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Annual Pass 356,897 mins</a:t>
            </a:r>
          </a:p>
          <a:p>
            <a:pPr marL="457200" lvl="0" indent="-3810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What does it mean?</a:t>
            </a:r>
            <a:endParaRPr sz="1800"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grpSp>
        <p:nvGrpSpPr>
          <p:cNvPr id="18" name="Google Shape;288;p26">
            <a:extLst>
              <a:ext uri="{FF2B5EF4-FFF2-40B4-BE49-F238E27FC236}">
                <a16:creationId xmlns:a16="http://schemas.microsoft.com/office/drawing/2014/main" id="{11F61BD6-A88F-43DC-9EAF-A45A2CEF5422}"/>
              </a:ext>
            </a:extLst>
          </p:cNvPr>
          <p:cNvGrpSpPr/>
          <p:nvPr/>
        </p:nvGrpSpPr>
        <p:grpSpPr>
          <a:xfrm>
            <a:off x="608688" y="960706"/>
            <a:ext cx="239896" cy="174104"/>
            <a:chOff x="899519" y="2804199"/>
            <a:chExt cx="285421" cy="207143"/>
          </a:xfrm>
        </p:grpSpPr>
        <p:sp>
          <p:nvSpPr>
            <p:cNvPr id="19" name="Google Shape;289;p26">
              <a:extLst>
                <a:ext uri="{FF2B5EF4-FFF2-40B4-BE49-F238E27FC236}">
                  <a16:creationId xmlns:a16="http://schemas.microsoft.com/office/drawing/2014/main" id="{005EB85D-B43E-47F9-9123-721D8165A4B7}"/>
                </a:ext>
              </a:extLst>
            </p:cNvPr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90;p26">
              <a:extLst>
                <a:ext uri="{FF2B5EF4-FFF2-40B4-BE49-F238E27FC236}">
                  <a16:creationId xmlns:a16="http://schemas.microsoft.com/office/drawing/2014/main" id="{50B00164-A83A-400F-9D35-40F7347A1236}"/>
                </a:ext>
              </a:extLst>
            </p:cNvPr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91;p26">
              <a:extLst>
                <a:ext uri="{FF2B5EF4-FFF2-40B4-BE49-F238E27FC236}">
                  <a16:creationId xmlns:a16="http://schemas.microsoft.com/office/drawing/2014/main" id="{A8AE9784-07A2-4DF0-93FC-E0AC83521206}"/>
                </a:ext>
              </a:extLst>
            </p:cNvPr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92;p26">
              <a:extLst>
                <a:ext uri="{FF2B5EF4-FFF2-40B4-BE49-F238E27FC236}">
                  <a16:creationId xmlns:a16="http://schemas.microsoft.com/office/drawing/2014/main" id="{A7D043C1-490D-4553-8E8D-24FD284C00E7}"/>
                </a:ext>
              </a:extLst>
            </p:cNvPr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93;p26">
              <a:extLst>
                <a:ext uri="{FF2B5EF4-FFF2-40B4-BE49-F238E27FC236}">
                  <a16:creationId xmlns:a16="http://schemas.microsoft.com/office/drawing/2014/main" id="{EA097152-C2E6-49FF-B273-495B06276040}"/>
                </a:ext>
              </a:extLst>
            </p:cNvPr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AC3209-700A-4447-8A07-B2FFB3CC7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74" y="1375875"/>
            <a:ext cx="4295101" cy="2696672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E62621-01C7-4643-B1B7-76941CAA39A2}"/>
              </a:ext>
            </a:extLst>
          </p:cNvPr>
          <p:cNvSpPr txBox="1"/>
          <p:nvPr/>
        </p:nvSpPr>
        <p:spPr>
          <a:xfrm>
            <a:off x="553509" y="1393724"/>
            <a:ext cx="1953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4"/>
                </a:solidFill>
              </a:rPr>
              <a:t>Pie Chart of Passholders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8838C2A-D465-423D-9E1E-BFF26B724E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3471"/>
      </p:ext>
    </p:extLst>
  </p:cSld>
  <p:clrMapOvr>
    <a:masterClrMapping/>
  </p:clrMapOvr>
  <p:transition advTm="6395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110784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Bike for YOU!</a:t>
            </a:r>
            <a:endParaRPr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4572000" y="1375875"/>
            <a:ext cx="3679975" cy="29867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b="1" dirty="0">
                <a:solidFill>
                  <a:schemeClr val="accent4"/>
                </a:solidFill>
              </a:rPr>
              <a:t>Busiest stations Bar Graph</a:t>
            </a: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 dirty="0"/>
          </a:p>
          <a:p>
            <a:pPr lvl="1">
              <a:spcBef>
                <a:spcPts val="0"/>
              </a:spcBef>
              <a:buChar char="●"/>
            </a:pPr>
            <a:r>
              <a:rPr lang="en-US" sz="1800" dirty="0"/>
              <a:t>Venice Beach Area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US" sz="1800" dirty="0"/>
              <a:t>10,200 – Navy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US" sz="1800" dirty="0"/>
              <a:t>8,552 – North Venice</a:t>
            </a:r>
          </a:p>
          <a:p>
            <a:pPr lvl="1">
              <a:spcBef>
                <a:spcPts val="0"/>
              </a:spcBef>
              <a:buChar char="●"/>
            </a:pPr>
            <a:endParaRPr lang="en-US" sz="1800" dirty="0"/>
          </a:p>
          <a:p>
            <a:pPr lvl="1">
              <a:spcBef>
                <a:spcPts val="0"/>
              </a:spcBef>
              <a:buChar char="●"/>
            </a:pPr>
            <a:r>
              <a:rPr lang="en-US" sz="1800" dirty="0"/>
              <a:t>Santa Monica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US" sz="1800" dirty="0"/>
              <a:t>8,275 – R Line Station</a:t>
            </a:r>
          </a:p>
          <a:p>
            <a:pPr marL="533400" lvl="1" indent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grpSp>
        <p:nvGrpSpPr>
          <p:cNvPr id="18" name="Google Shape;288;p26">
            <a:extLst>
              <a:ext uri="{FF2B5EF4-FFF2-40B4-BE49-F238E27FC236}">
                <a16:creationId xmlns:a16="http://schemas.microsoft.com/office/drawing/2014/main" id="{11F61BD6-A88F-43DC-9EAF-A45A2CEF5422}"/>
              </a:ext>
            </a:extLst>
          </p:cNvPr>
          <p:cNvGrpSpPr/>
          <p:nvPr/>
        </p:nvGrpSpPr>
        <p:grpSpPr>
          <a:xfrm>
            <a:off x="608688" y="960706"/>
            <a:ext cx="239896" cy="174104"/>
            <a:chOff x="899519" y="2804199"/>
            <a:chExt cx="285421" cy="207143"/>
          </a:xfrm>
        </p:grpSpPr>
        <p:sp>
          <p:nvSpPr>
            <p:cNvPr id="19" name="Google Shape;289;p26">
              <a:extLst>
                <a:ext uri="{FF2B5EF4-FFF2-40B4-BE49-F238E27FC236}">
                  <a16:creationId xmlns:a16="http://schemas.microsoft.com/office/drawing/2014/main" id="{005EB85D-B43E-47F9-9123-721D8165A4B7}"/>
                </a:ext>
              </a:extLst>
            </p:cNvPr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90;p26">
              <a:extLst>
                <a:ext uri="{FF2B5EF4-FFF2-40B4-BE49-F238E27FC236}">
                  <a16:creationId xmlns:a16="http://schemas.microsoft.com/office/drawing/2014/main" id="{50B00164-A83A-400F-9D35-40F7347A1236}"/>
                </a:ext>
              </a:extLst>
            </p:cNvPr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91;p26">
              <a:extLst>
                <a:ext uri="{FF2B5EF4-FFF2-40B4-BE49-F238E27FC236}">
                  <a16:creationId xmlns:a16="http://schemas.microsoft.com/office/drawing/2014/main" id="{A8AE9784-07A2-4DF0-93FC-E0AC83521206}"/>
                </a:ext>
              </a:extLst>
            </p:cNvPr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92;p26">
              <a:extLst>
                <a:ext uri="{FF2B5EF4-FFF2-40B4-BE49-F238E27FC236}">
                  <a16:creationId xmlns:a16="http://schemas.microsoft.com/office/drawing/2014/main" id="{A7D043C1-490D-4553-8E8D-24FD284C00E7}"/>
                </a:ext>
              </a:extLst>
            </p:cNvPr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93;p26">
              <a:extLst>
                <a:ext uri="{FF2B5EF4-FFF2-40B4-BE49-F238E27FC236}">
                  <a16:creationId xmlns:a16="http://schemas.microsoft.com/office/drawing/2014/main" id="{EA097152-C2E6-49FF-B273-495B06276040}"/>
                </a:ext>
              </a:extLst>
            </p:cNvPr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11D2109-6AE1-4FF6-B60B-E14ED12B2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26" y="1214490"/>
            <a:ext cx="3745864" cy="3465463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DE4D5F-2984-49DA-9183-E8CCAEDF5029}"/>
              </a:ext>
            </a:extLst>
          </p:cNvPr>
          <p:cNvSpPr txBox="1"/>
          <p:nvPr/>
        </p:nvSpPr>
        <p:spPr>
          <a:xfrm>
            <a:off x="2094722" y="1260992"/>
            <a:ext cx="25431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4"/>
                </a:solidFill>
              </a:rPr>
              <a:t>Bar Chart of Top 5 Busiest Stations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D823168-B929-408E-A714-D0481C400C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3067"/>
      </p:ext>
    </p:extLst>
  </p:cSld>
  <p:clrMapOvr>
    <a:masterClrMapping/>
  </p:clrMapOvr>
  <p:transition advTm="3588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110784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an Influencer?</a:t>
            </a:r>
            <a:endParaRPr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4572000" y="1375875"/>
            <a:ext cx="3679975" cy="29380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ctr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b="1" dirty="0">
                <a:solidFill>
                  <a:schemeClr val="accent4"/>
                </a:solidFill>
              </a:rPr>
              <a:t>Correlation Matrix</a:t>
            </a:r>
          </a:p>
          <a:p>
            <a:pPr marL="76200" lvl="0" indent="0" algn="ctr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1800" b="1" dirty="0"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Duration?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Bike Type?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Location?</a:t>
            </a:r>
            <a:endParaRPr sz="1800"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grpSp>
        <p:nvGrpSpPr>
          <p:cNvPr id="18" name="Google Shape;288;p26">
            <a:extLst>
              <a:ext uri="{FF2B5EF4-FFF2-40B4-BE49-F238E27FC236}">
                <a16:creationId xmlns:a16="http://schemas.microsoft.com/office/drawing/2014/main" id="{11F61BD6-A88F-43DC-9EAF-A45A2CEF5422}"/>
              </a:ext>
            </a:extLst>
          </p:cNvPr>
          <p:cNvGrpSpPr/>
          <p:nvPr/>
        </p:nvGrpSpPr>
        <p:grpSpPr>
          <a:xfrm>
            <a:off x="608688" y="960706"/>
            <a:ext cx="239896" cy="174104"/>
            <a:chOff x="899519" y="2804199"/>
            <a:chExt cx="285421" cy="207143"/>
          </a:xfrm>
        </p:grpSpPr>
        <p:sp>
          <p:nvSpPr>
            <p:cNvPr id="19" name="Google Shape;289;p26">
              <a:extLst>
                <a:ext uri="{FF2B5EF4-FFF2-40B4-BE49-F238E27FC236}">
                  <a16:creationId xmlns:a16="http://schemas.microsoft.com/office/drawing/2014/main" id="{005EB85D-B43E-47F9-9123-721D8165A4B7}"/>
                </a:ext>
              </a:extLst>
            </p:cNvPr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90;p26">
              <a:extLst>
                <a:ext uri="{FF2B5EF4-FFF2-40B4-BE49-F238E27FC236}">
                  <a16:creationId xmlns:a16="http://schemas.microsoft.com/office/drawing/2014/main" id="{50B00164-A83A-400F-9D35-40F7347A1236}"/>
                </a:ext>
              </a:extLst>
            </p:cNvPr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91;p26">
              <a:extLst>
                <a:ext uri="{FF2B5EF4-FFF2-40B4-BE49-F238E27FC236}">
                  <a16:creationId xmlns:a16="http://schemas.microsoft.com/office/drawing/2014/main" id="{A8AE9784-07A2-4DF0-93FC-E0AC83521206}"/>
                </a:ext>
              </a:extLst>
            </p:cNvPr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92;p26">
              <a:extLst>
                <a:ext uri="{FF2B5EF4-FFF2-40B4-BE49-F238E27FC236}">
                  <a16:creationId xmlns:a16="http://schemas.microsoft.com/office/drawing/2014/main" id="{A7D043C1-490D-4553-8E8D-24FD284C00E7}"/>
                </a:ext>
              </a:extLst>
            </p:cNvPr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93;p26">
              <a:extLst>
                <a:ext uri="{FF2B5EF4-FFF2-40B4-BE49-F238E27FC236}">
                  <a16:creationId xmlns:a16="http://schemas.microsoft.com/office/drawing/2014/main" id="{EA097152-C2E6-49FF-B273-495B06276040}"/>
                </a:ext>
              </a:extLst>
            </p:cNvPr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1ADA6A9-3E0B-45D2-8426-E90C06371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76" y="1375875"/>
            <a:ext cx="4151924" cy="35943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7FDE53-5BD9-479A-B383-93178B14C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369" y="2519132"/>
            <a:ext cx="718858" cy="454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F0F538-F9C2-4675-9BAB-2CA2619434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4206" y="2524487"/>
            <a:ext cx="757416" cy="454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54D44A-6E37-462C-A8F3-64E79C4AB3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2914" y="3029898"/>
            <a:ext cx="840638" cy="11539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D04E77-2E23-414B-AD58-8A7BF4C7D6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2914" y="1670908"/>
            <a:ext cx="819959" cy="80261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9B6A585-86A3-4A18-B20F-84C4F18126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94573"/>
      </p:ext>
    </p:extLst>
  </p:cSld>
  <p:clrMapOvr>
    <a:masterClrMapping/>
  </p:clrMapOvr>
  <p:transition advTm="2898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110784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Predict You’ll Runout of Bikes?</a:t>
            </a:r>
            <a:endParaRPr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5538018" y="1375875"/>
            <a:ext cx="3207775" cy="29867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Completed two models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Decision Tree Regressor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Random Forest Regressor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sz="1800"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grpSp>
        <p:nvGrpSpPr>
          <p:cNvPr id="18" name="Google Shape;288;p26">
            <a:extLst>
              <a:ext uri="{FF2B5EF4-FFF2-40B4-BE49-F238E27FC236}">
                <a16:creationId xmlns:a16="http://schemas.microsoft.com/office/drawing/2014/main" id="{11F61BD6-A88F-43DC-9EAF-A45A2CEF5422}"/>
              </a:ext>
            </a:extLst>
          </p:cNvPr>
          <p:cNvGrpSpPr/>
          <p:nvPr/>
        </p:nvGrpSpPr>
        <p:grpSpPr>
          <a:xfrm>
            <a:off x="608688" y="960706"/>
            <a:ext cx="239896" cy="174104"/>
            <a:chOff x="899519" y="2804199"/>
            <a:chExt cx="285421" cy="207143"/>
          </a:xfrm>
        </p:grpSpPr>
        <p:sp>
          <p:nvSpPr>
            <p:cNvPr id="19" name="Google Shape;289;p26">
              <a:extLst>
                <a:ext uri="{FF2B5EF4-FFF2-40B4-BE49-F238E27FC236}">
                  <a16:creationId xmlns:a16="http://schemas.microsoft.com/office/drawing/2014/main" id="{005EB85D-B43E-47F9-9123-721D8165A4B7}"/>
                </a:ext>
              </a:extLst>
            </p:cNvPr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90;p26">
              <a:extLst>
                <a:ext uri="{FF2B5EF4-FFF2-40B4-BE49-F238E27FC236}">
                  <a16:creationId xmlns:a16="http://schemas.microsoft.com/office/drawing/2014/main" id="{50B00164-A83A-400F-9D35-40F7347A1236}"/>
                </a:ext>
              </a:extLst>
            </p:cNvPr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91;p26">
              <a:extLst>
                <a:ext uri="{FF2B5EF4-FFF2-40B4-BE49-F238E27FC236}">
                  <a16:creationId xmlns:a16="http://schemas.microsoft.com/office/drawing/2014/main" id="{A8AE9784-07A2-4DF0-93FC-E0AC83521206}"/>
                </a:ext>
              </a:extLst>
            </p:cNvPr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92;p26">
              <a:extLst>
                <a:ext uri="{FF2B5EF4-FFF2-40B4-BE49-F238E27FC236}">
                  <a16:creationId xmlns:a16="http://schemas.microsoft.com/office/drawing/2014/main" id="{A7D043C1-490D-4553-8E8D-24FD284C00E7}"/>
                </a:ext>
              </a:extLst>
            </p:cNvPr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93;p26">
              <a:extLst>
                <a:ext uri="{FF2B5EF4-FFF2-40B4-BE49-F238E27FC236}">
                  <a16:creationId xmlns:a16="http://schemas.microsoft.com/office/drawing/2014/main" id="{EA097152-C2E6-49FF-B273-495B06276040}"/>
                </a:ext>
              </a:extLst>
            </p:cNvPr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A77DFE1-AA77-4A77-94C7-860056244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616" y="2984674"/>
            <a:ext cx="1632359" cy="9794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CF3663-E38C-49E0-91B7-A011E503E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3975" y="3595070"/>
            <a:ext cx="1334728" cy="8437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808F69-0383-4E51-A321-7153F86E8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882" y="1456616"/>
            <a:ext cx="4965279" cy="250747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312D886-5C9B-4F9C-A33B-95A4EA429F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66599"/>
      </p:ext>
    </p:extLst>
  </p:cSld>
  <p:clrMapOvr>
    <a:masterClrMapping/>
  </p:clrMapOvr>
  <p:transition advTm="3704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110784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Predict Cont…</a:t>
            </a:r>
            <a:endParaRPr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5825609" y="1383249"/>
            <a:ext cx="3111914" cy="29867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600" dirty="0"/>
              <a:t>Decision Tree Regressor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1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600" dirty="0"/>
              <a:t>Mean Absolute Error: </a:t>
            </a:r>
            <a:r>
              <a:rPr lang="en-US" sz="1600" dirty="0">
                <a:solidFill>
                  <a:schemeClr val="accent6"/>
                </a:solidFill>
              </a:rPr>
              <a:t>2.8779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1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600" dirty="0"/>
              <a:t>R-Squared: </a:t>
            </a:r>
            <a:r>
              <a:rPr lang="en-US" sz="1600" dirty="0">
                <a:solidFill>
                  <a:schemeClr val="accent6"/>
                </a:solidFill>
              </a:rPr>
              <a:t>0.0502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1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600" dirty="0">
                <a:solidFill>
                  <a:schemeClr val="tx1"/>
                </a:solidFill>
              </a:rPr>
              <a:t>RMSE:</a:t>
            </a:r>
            <a:r>
              <a:rPr lang="en-US" sz="1600" dirty="0">
                <a:solidFill>
                  <a:schemeClr val="accent6"/>
                </a:solidFill>
              </a:rPr>
              <a:t> 5.4033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1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1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sz="1600"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grpSp>
        <p:nvGrpSpPr>
          <p:cNvPr id="18" name="Google Shape;288;p26">
            <a:extLst>
              <a:ext uri="{FF2B5EF4-FFF2-40B4-BE49-F238E27FC236}">
                <a16:creationId xmlns:a16="http://schemas.microsoft.com/office/drawing/2014/main" id="{11F61BD6-A88F-43DC-9EAF-A45A2CEF5422}"/>
              </a:ext>
            </a:extLst>
          </p:cNvPr>
          <p:cNvGrpSpPr/>
          <p:nvPr/>
        </p:nvGrpSpPr>
        <p:grpSpPr>
          <a:xfrm>
            <a:off x="608688" y="960706"/>
            <a:ext cx="239896" cy="174104"/>
            <a:chOff x="899519" y="2804199"/>
            <a:chExt cx="285421" cy="207143"/>
          </a:xfrm>
        </p:grpSpPr>
        <p:sp>
          <p:nvSpPr>
            <p:cNvPr id="19" name="Google Shape;289;p26">
              <a:extLst>
                <a:ext uri="{FF2B5EF4-FFF2-40B4-BE49-F238E27FC236}">
                  <a16:creationId xmlns:a16="http://schemas.microsoft.com/office/drawing/2014/main" id="{005EB85D-B43E-47F9-9123-721D8165A4B7}"/>
                </a:ext>
              </a:extLst>
            </p:cNvPr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90;p26">
              <a:extLst>
                <a:ext uri="{FF2B5EF4-FFF2-40B4-BE49-F238E27FC236}">
                  <a16:creationId xmlns:a16="http://schemas.microsoft.com/office/drawing/2014/main" id="{50B00164-A83A-400F-9D35-40F7347A1236}"/>
                </a:ext>
              </a:extLst>
            </p:cNvPr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91;p26">
              <a:extLst>
                <a:ext uri="{FF2B5EF4-FFF2-40B4-BE49-F238E27FC236}">
                  <a16:creationId xmlns:a16="http://schemas.microsoft.com/office/drawing/2014/main" id="{A8AE9784-07A2-4DF0-93FC-E0AC83521206}"/>
                </a:ext>
              </a:extLst>
            </p:cNvPr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92;p26">
              <a:extLst>
                <a:ext uri="{FF2B5EF4-FFF2-40B4-BE49-F238E27FC236}">
                  <a16:creationId xmlns:a16="http://schemas.microsoft.com/office/drawing/2014/main" id="{A7D043C1-490D-4553-8E8D-24FD284C00E7}"/>
                </a:ext>
              </a:extLst>
            </p:cNvPr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93;p26">
              <a:extLst>
                <a:ext uri="{FF2B5EF4-FFF2-40B4-BE49-F238E27FC236}">
                  <a16:creationId xmlns:a16="http://schemas.microsoft.com/office/drawing/2014/main" id="{EA097152-C2E6-49FF-B273-495B06276040}"/>
                </a:ext>
              </a:extLst>
            </p:cNvPr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610D0D1-1F74-4EF0-B991-536FCBE77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3" y="1391060"/>
            <a:ext cx="5678128" cy="366431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5852E55-37E4-4E74-BB75-C24B622D9A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41506"/>
      </p:ext>
    </p:extLst>
  </p:cSld>
  <p:clrMapOvr>
    <a:masterClrMapping/>
  </p:clrMapOvr>
  <p:transition advTm="1614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110784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Predict Cont…</a:t>
            </a:r>
            <a:endParaRPr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5899348" y="1375875"/>
            <a:ext cx="3082420" cy="29867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600" dirty="0"/>
              <a:t>Random Forest Regressor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1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600" dirty="0"/>
              <a:t>Mean Absolute Error: </a:t>
            </a:r>
            <a:r>
              <a:rPr lang="en-US" sz="1600" dirty="0">
                <a:solidFill>
                  <a:schemeClr val="accent6"/>
                </a:solidFill>
              </a:rPr>
              <a:t>2.8778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16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600" dirty="0"/>
              <a:t>R-Squared: </a:t>
            </a:r>
            <a:r>
              <a:rPr lang="en-US" sz="1600" dirty="0">
                <a:solidFill>
                  <a:schemeClr val="accent6"/>
                </a:solidFill>
              </a:rPr>
              <a:t>0.0502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1600" dirty="0">
              <a:solidFill>
                <a:schemeClr val="accent6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600" dirty="0">
                <a:solidFill>
                  <a:schemeClr val="tx1"/>
                </a:solidFill>
              </a:rPr>
              <a:t>RMSE: </a:t>
            </a:r>
            <a:r>
              <a:rPr lang="en-US" sz="1600" dirty="0">
                <a:solidFill>
                  <a:schemeClr val="accent6"/>
                </a:solidFill>
              </a:rPr>
              <a:t>5.4033</a:t>
            </a: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grpSp>
        <p:nvGrpSpPr>
          <p:cNvPr id="18" name="Google Shape;288;p26">
            <a:extLst>
              <a:ext uri="{FF2B5EF4-FFF2-40B4-BE49-F238E27FC236}">
                <a16:creationId xmlns:a16="http://schemas.microsoft.com/office/drawing/2014/main" id="{11F61BD6-A88F-43DC-9EAF-A45A2CEF5422}"/>
              </a:ext>
            </a:extLst>
          </p:cNvPr>
          <p:cNvGrpSpPr/>
          <p:nvPr/>
        </p:nvGrpSpPr>
        <p:grpSpPr>
          <a:xfrm>
            <a:off x="608688" y="960706"/>
            <a:ext cx="239896" cy="174104"/>
            <a:chOff x="899519" y="2804199"/>
            <a:chExt cx="285421" cy="207143"/>
          </a:xfrm>
        </p:grpSpPr>
        <p:sp>
          <p:nvSpPr>
            <p:cNvPr id="19" name="Google Shape;289;p26">
              <a:extLst>
                <a:ext uri="{FF2B5EF4-FFF2-40B4-BE49-F238E27FC236}">
                  <a16:creationId xmlns:a16="http://schemas.microsoft.com/office/drawing/2014/main" id="{005EB85D-B43E-47F9-9123-721D8165A4B7}"/>
                </a:ext>
              </a:extLst>
            </p:cNvPr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90;p26">
              <a:extLst>
                <a:ext uri="{FF2B5EF4-FFF2-40B4-BE49-F238E27FC236}">
                  <a16:creationId xmlns:a16="http://schemas.microsoft.com/office/drawing/2014/main" id="{50B00164-A83A-400F-9D35-40F7347A1236}"/>
                </a:ext>
              </a:extLst>
            </p:cNvPr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91;p26">
              <a:extLst>
                <a:ext uri="{FF2B5EF4-FFF2-40B4-BE49-F238E27FC236}">
                  <a16:creationId xmlns:a16="http://schemas.microsoft.com/office/drawing/2014/main" id="{A8AE9784-07A2-4DF0-93FC-E0AC83521206}"/>
                </a:ext>
              </a:extLst>
            </p:cNvPr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92;p26">
              <a:extLst>
                <a:ext uri="{FF2B5EF4-FFF2-40B4-BE49-F238E27FC236}">
                  <a16:creationId xmlns:a16="http://schemas.microsoft.com/office/drawing/2014/main" id="{A7D043C1-490D-4553-8E8D-24FD284C00E7}"/>
                </a:ext>
              </a:extLst>
            </p:cNvPr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93;p26">
              <a:extLst>
                <a:ext uri="{FF2B5EF4-FFF2-40B4-BE49-F238E27FC236}">
                  <a16:creationId xmlns:a16="http://schemas.microsoft.com/office/drawing/2014/main" id="{EA097152-C2E6-49FF-B273-495B06276040}"/>
                </a:ext>
              </a:extLst>
            </p:cNvPr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3FDEBC3-DC14-4135-9BD0-9D25B93F7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1" y="1386344"/>
            <a:ext cx="5891981" cy="369447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A709D07-781E-44EA-ABB7-DC79A5DC38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14203"/>
      </p:ext>
    </p:extLst>
  </p:cSld>
  <p:clrMapOvr>
    <a:masterClrMapping/>
  </p:clrMapOvr>
  <p:transition advTm="1675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4"/>
          <p:cNvSpPr txBox="1">
            <a:spLocks noGrp="1"/>
          </p:cNvSpPr>
          <p:nvPr>
            <p:ph type="ctrTitle" idx="4294967295"/>
          </p:nvPr>
        </p:nvSpPr>
        <p:spPr>
          <a:xfrm>
            <a:off x="1193500" y="1207088"/>
            <a:ext cx="4185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/>
              <a:t>Thanks!</a:t>
            </a:r>
            <a:endParaRPr sz="8200" dirty="0"/>
          </a:p>
        </p:txBody>
      </p:sp>
      <p:sp>
        <p:nvSpPr>
          <p:cNvPr id="443" name="Google Shape;443;p34"/>
          <p:cNvSpPr txBox="1">
            <a:spLocks noGrp="1"/>
          </p:cNvSpPr>
          <p:nvPr>
            <p:ph type="subTitle" idx="4294967295"/>
          </p:nvPr>
        </p:nvSpPr>
        <p:spPr>
          <a:xfrm>
            <a:off x="1193500" y="2406712"/>
            <a:ext cx="4185000" cy="15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Any questions?</a:t>
            </a:r>
            <a:endParaRPr sz="1600" b="1" dirty="0"/>
          </a:p>
        </p:txBody>
      </p:sp>
      <p:sp>
        <p:nvSpPr>
          <p:cNvPr id="445" name="Google Shape;445;p3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446" name="Google Shape;446;p34"/>
          <p:cNvSpPr/>
          <p:nvPr/>
        </p:nvSpPr>
        <p:spPr>
          <a:xfrm>
            <a:off x="620179" y="2485433"/>
            <a:ext cx="192298" cy="172618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03986-F7C4-490E-8C47-F97F3E288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543" y="153393"/>
            <a:ext cx="3436132" cy="442698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651E3BF-5D40-48C5-B378-EEFD1A805B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4533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Bike Path Today</a:t>
            </a:r>
            <a:endParaRPr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1044349" y="1468375"/>
            <a:ext cx="6027503" cy="28307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27063" lvl="0" indent="-457200" rtl="0">
              <a:spcBef>
                <a:spcPts val="0"/>
              </a:spcBef>
              <a:spcAft>
                <a:spcPts val="0"/>
              </a:spcAft>
              <a:buClr>
                <a:srgbClr val="EEC100"/>
              </a:buClr>
              <a:buSzPct val="150000"/>
              <a:buFont typeface="Arial" panose="020B0604020202020204" pitchFamily="34" charset="0"/>
              <a:buChar char="•"/>
            </a:pPr>
            <a:r>
              <a:rPr lang="en" sz="2400" b="1" dirty="0"/>
              <a:t>Introduction</a:t>
            </a:r>
          </a:p>
          <a:p>
            <a:pPr marL="627063" lvl="0" indent="-457200" rtl="0">
              <a:spcBef>
                <a:spcPts val="0"/>
              </a:spcBef>
              <a:spcAft>
                <a:spcPts val="0"/>
              </a:spcAft>
              <a:buClr>
                <a:srgbClr val="EEC100"/>
              </a:buClr>
              <a:buSzPct val="150000"/>
              <a:buFont typeface="Arial" panose="020B0604020202020204" pitchFamily="34" charset="0"/>
              <a:buChar char="•"/>
            </a:pPr>
            <a:r>
              <a:rPr lang="en" sz="2400" b="1" dirty="0"/>
              <a:t>History Bike Sharing</a:t>
            </a:r>
          </a:p>
          <a:p>
            <a:pPr marL="627063" lvl="0" indent="-457200" rtl="0">
              <a:spcBef>
                <a:spcPts val="0"/>
              </a:spcBef>
              <a:spcAft>
                <a:spcPts val="0"/>
              </a:spcAft>
              <a:buClr>
                <a:srgbClr val="EEC100"/>
              </a:buClr>
              <a:buSzPct val="150000"/>
              <a:buFont typeface="Arial" panose="020B0604020202020204" pitchFamily="34" charset="0"/>
              <a:buChar char="•"/>
            </a:pPr>
            <a:r>
              <a:rPr lang="en" sz="2400" b="1" dirty="0"/>
              <a:t>Growth of Bike Sharing</a:t>
            </a:r>
          </a:p>
          <a:p>
            <a:pPr marL="627063" lvl="0" indent="-457200" rtl="0">
              <a:spcBef>
                <a:spcPts val="0"/>
              </a:spcBef>
              <a:spcAft>
                <a:spcPts val="0"/>
              </a:spcAft>
              <a:buClr>
                <a:srgbClr val="EEC100"/>
              </a:buClr>
              <a:buSzPct val="150000"/>
              <a:buFont typeface="Arial" panose="020B0604020202020204" pitchFamily="34" charset="0"/>
              <a:buChar char="•"/>
            </a:pPr>
            <a:r>
              <a:rPr lang="en" sz="2400" b="1" dirty="0"/>
              <a:t>Analysis of the Metro Bike Sharing</a:t>
            </a:r>
          </a:p>
          <a:p>
            <a:pPr marL="627063" lvl="0" indent="-457200" rtl="0">
              <a:spcBef>
                <a:spcPts val="0"/>
              </a:spcBef>
              <a:spcAft>
                <a:spcPts val="0"/>
              </a:spcAft>
              <a:buClr>
                <a:srgbClr val="EEC100"/>
              </a:buClr>
              <a:buSzPct val="150000"/>
              <a:buFont typeface="Arial" panose="020B0604020202020204" pitchFamily="34" charset="0"/>
              <a:buChar char="•"/>
            </a:pPr>
            <a:r>
              <a:rPr lang="en" sz="2400" b="1" dirty="0"/>
              <a:t>Predicting Outgoing Bikes</a:t>
            </a:r>
          </a:p>
          <a:p>
            <a:pPr marL="627063" lvl="0" indent="-457200" rtl="0">
              <a:spcBef>
                <a:spcPts val="0"/>
              </a:spcBef>
              <a:spcAft>
                <a:spcPts val="0"/>
              </a:spcAft>
              <a:buClr>
                <a:srgbClr val="EEC100"/>
              </a:buClr>
              <a:buSzPct val="150000"/>
              <a:buFont typeface="Arial" panose="020B0604020202020204" pitchFamily="34" charset="0"/>
              <a:buChar char="•"/>
            </a:pPr>
            <a:r>
              <a:rPr lang="en" sz="2400" b="1" dirty="0"/>
              <a:t>End of the Road</a:t>
            </a:r>
            <a:endParaRPr sz="2400"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619717" y="959314"/>
            <a:ext cx="233377" cy="199823"/>
            <a:chOff x="912642" y="989345"/>
            <a:chExt cx="277665" cy="237743"/>
          </a:xfrm>
        </p:grpSpPr>
        <p:sp>
          <p:nvSpPr>
            <p:cNvPr id="88" name="Google Shape;88;p13"/>
            <p:cNvSpPr/>
            <p:nvPr/>
          </p:nvSpPr>
          <p:spPr>
            <a:xfrm>
              <a:off x="912642" y="1191256"/>
              <a:ext cx="138835" cy="35832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051456" y="1191256"/>
              <a:ext cx="138852" cy="35832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912642" y="989345"/>
              <a:ext cx="138835" cy="221441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1051456" y="989345"/>
              <a:ext cx="138852" cy="221441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EEF33E6-8DA3-4444-B4ED-C031DD945C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2260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4" y="742575"/>
            <a:ext cx="6683275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Bike Sharing is not small</a:t>
            </a:r>
            <a:endParaRPr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grpSp>
        <p:nvGrpSpPr>
          <p:cNvPr id="18" name="Google Shape;288;p26">
            <a:extLst>
              <a:ext uri="{FF2B5EF4-FFF2-40B4-BE49-F238E27FC236}">
                <a16:creationId xmlns:a16="http://schemas.microsoft.com/office/drawing/2014/main" id="{11F61BD6-A88F-43DC-9EAF-A45A2CEF5422}"/>
              </a:ext>
            </a:extLst>
          </p:cNvPr>
          <p:cNvGrpSpPr/>
          <p:nvPr/>
        </p:nvGrpSpPr>
        <p:grpSpPr>
          <a:xfrm>
            <a:off x="608688" y="960706"/>
            <a:ext cx="239896" cy="174104"/>
            <a:chOff x="899519" y="2804199"/>
            <a:chExt cx="285421" cy="207143"/>
          </a:xfrm>
        </p:grpSpPr>
        <p:sp>
          <p:nvSpPr>
            <p:cNvPr id="19" name="Google Shape;289;p26">
              <a:extLst>
                <a:ext uri="{FF2B5EF4-FFF2-40B4-BE49-F238E27FC236}">
                  <a16:creationId xmlns:a16="http://schemas.microsoft.com/office/drawing/2014/main" id="{005EB85D-B43E-47F9-9123-721D8165A4B7}"/>
                </a:ext>
              </a:extLst>
            </p:cNvPr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90;p26">
              <a:extLst>
                <a:ext uri="{FF2B5EF4-FFF2-40B4-BE49-F238E27FC236}">
                  <a16:creationId xmlns:a16="http://schemas.microsoft.com/office/drawing/2014/main" id="{50B00164-A83A-400F-9D35-40F7347A1236}"/>
                </a:ext>
              </a:extLst>
            </p:cNvPr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91;p26">
              <a:extLst>
                <a:ext uri="{FF2B5EF4-FFF2-40B4-BE49-F238E27FC236}">
                  <a16:creationId xmlns:a16="http://schemas.microsoft.com/office/drawing/2014/main" id="{A8AE9784-07A2-4DF0-93FC-E0AC83521206}"/>
                </a:ext>
              </a:extLst>
            </p:cNvPr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92;p26">
              <a:extLst>
                <a:ext uri="{FF2B5EF4-FFF2-40B4-BE49-F238E27FC236}">
                  <a16:creationId xmlns:a16="http://schemas.microsoft.com/office/drawing/2014/main" id="{A7D043C1-490D-4553-8E8D-24FD284C00E7}"/>
                </a:ext>
              </a:extLst>
            </p:cNvPr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93;p26">
              <a:extLst>
                <a:ext uri="{FF2B5EF4-FFF2-40B4-BE49-F238E27FC236}">
                  <a16:creationId xmlns:a16="http://schemas.microsoft.com/office/drawing/2014/main" id="{EA097152-C2E6-49FF-B273-495B06276040}"/>
                </a:ext>
              </a:extLst>
            </p:cNvPr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0AE7181-2733-49EB-B442-2AA64D727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877" y="1263572"/>
            <a:ext cx="7418439" cy="336667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5FB6742-C85C-40C1-AD56-376D7A20BA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7825"/>
      </p:ext>
    </p:extLst>
  </p:cSld>
  <p:clrMapOvr>
    <a:masterClrMapping/>
  </p:clrMapOvr>
  <p:transition advTm="3456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History of Bike Sharing</a:t>
            </a:r>
            <a:endParaRPr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1044475" y="1027001"/>
            <a:ext cx="7207500" cy="32611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27063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Bike sharing has been around since 1965</a:t>
            </a:r>
            <a:endParaRPr lang="en" dirty="0"/>
          </a:p>
          <a:p>
            <a:pPr marL="627063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Current version is called Gen 3 Bike Sharing</a:t>
            </a:r>
          </a:p>
          <a:p>
            <a:pPr marL="627063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Asian Market – </a:t>
            </a:r>
            <a:r>
              <a:rPr lang="en" b="1" dirty="0">
                <a:solidFill>
                  <a:schemeClr val="accent5"/>
                </a:solidFill>
              </a:rPr>
              <a:t>833 Active Systems</a:t>
            </a:r>
            <a:endParaRPr lang="en" dirty="0"/>
          </a:p>
          <a:p>
            <a:pPr marL="627063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European Market – </a:t>
            </a:r>
            <a:r>
              <a:rPr lang="en" b="1" dirty="0">
                <a:solidFill>
                  <a:schemeClr val="accent5"/>
                </a:solidFill>
              </a:rPr>
              <a:t>765 Active Systems</a:t>
            </a:r>
          </a:p>
          <a:p>
            <a:pPr marL="627063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American Market – </a:t>
            </a:r>
            <a:r>
              <a:rPr lang="en" b="1" dirty="0">
                <a:solidFill>
                  <a:schemeClr val="accent5"/>
                </a:solidFill>
              </a:rPr>
              <a:t>203 Active Systems</a:t>
            </a:r>
            <a:r>
              <a:rPr lang="en" dirty="0"/>
              <a:t> </a:t>
            </a:r>
            <a:endParaRPr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C4F7C74-7A48-4926-8FFF-74FA4CACD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530" y="2077118"/>
            <a:ext cx="466564" cy="306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F0C7B3-130E-46F9-9738-D095CDC53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428" y="4189444"/>
            <a:ext cx="375670" cy="3693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5CDA70-BD24-412D-A9AF-CE161FF3A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595" y="2718664"/>
            <a:ext cx="463499" cy="4634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AD9D0E-CBEA-466D-B278-DF5683CD32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181" y="3399609"/>
            <a:ext cx="555689" cy="5331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34A659-9BE9-4C77-A1D6-AD9723E3AB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452" y="1162442"/>
            <a:ext cx="508642" cy="597820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6D33B7AC-FD16-4194-A8F4-AE1CA0B7E2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9762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Growth of Bike Sharing</a:t>
            </a:r>
            <a:endParaRPr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15938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In 2020 – 3 billion dollar value</a:t>
            </a:r>
          </a:p>
          <a:p>
            <a:pPr marL="515938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In 2026 – 4 billion dollar expected value</a:t>
            </a:r>
            <a:endParaRPr dirty="0"/>
          </a:p>
          <a:p>
            <a:pPr marL="515938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Increasing use of e-Bikes</a:t>
            </a:r>
          </a:p>
          <a:p>
            <a:pPr marL="515938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Uber acquired Jump Bike Sharing in New York</a:t>
            </a:r>
            <a:endParaRPr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E6C24B8-B98B-4CF4-ACC3-CA0C148DC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25" y="1598813"/>
            <a:ext cx="593296" cy="57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954C3-9807-40BB-AE37-744E30058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17" y="2385287"/>
            <a:ext cx="647711" cy="579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AD583-901F-48A6-96EF-332BC0AAAC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850" y="3171762"/>
            <a:ext cx="665744" cy="463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9735A6-F1A5-4F46-8788-63DA987649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356" y="3979277"/>
            <a:ext cx="900238" cy="290553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513CDCF-08EF-4E90-9CFA-E527D3D415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78844"/>
      </p:ext>
    </p:extLst>
  </p:cSld>
  <p:clrMapOvr>
    <a:masterClrMapping/>
  </p:clrMapOvr>
  <p:transition advTm="3391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Metro Bike Operations</a:t>
            </a:r>
            <a:endParaRPr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8842AF7-0EFD-4132-9B49-4E7DB8B5A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475" y="1263206"/>
            <a:ext cx="3000755" cy="3137719"/>
          </a:xfrm>
          <a:prstGeom prst="rect">
            <a:avLst/>
          </a:prstGeom>
        </p:spPr>
      </p:pic>
      <p:sp>
        <p:nvSpPr>
          <p:cNvPr id="16" name="Google Shape;119;p17">
            <a:extLst>
              <a:ext uri="{FF2B5EF4-FFF2-40B4-BE49-F238E27FC236}">
                <a16:creationId xmlns:a16="http://schemas.microsoft.com/office/drawing/2014/main" id="{C56F2583-BA30-445F-9089-9988C6D00E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95915" y="1226100"/>
            <a:ext cx="4056059" cy="31377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 dirty="0"/>
              <a:t>Started operation on  July 7, 2016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 dirty="0"/>
              <a:t>93 Stations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 dirty="0"/>
              <a:t>1,400 Bikes Total</a:t>
            </a: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Located in: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US" sz="1800" dirty="0"/>
              <a:t>Central LA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US" sz="1800" dirty="0"/>
              <a:t>Downtown LA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US" sz="1800" dirty="0"/>
              <a:t>North Hollywood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sz="18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0D6F283-D2BF-40F4-AE4D-D53EE4B955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60994"/>
      </p:ext>
    </p:extLst>
  </p:cSld>
  <p:clrMapOvr>
    <a:masterClrMapping/>
  </p:clrMapOvr>
  <p:transition advTm="4043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4" y="742575"/>
            <a:ext cx="5363759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of Bike Sharing</a:t>
            </a:r>
            <a:endParaRPr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1044474" y="1287387"/>
            <a:ext cx="7207501" cy="29867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27063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dirty="0"/>
              <a:t>What does ridership look like?</a:t>
            </a:r>
          </a:p>
          <a:p>
            <a:pPr marL="627063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dirty="0"/>
              <a:t>Usage better on weekends or weekdays?</a:t>
            </a:r>
          </a:p>
          <a:p>
            <a:pPr marL="627063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dirty="0"/>
              <a:t>How is ridership different between passholder?</a:t>
            </a:r>
          </a:p>
          <a:p>
            <a:pPr marL="627063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dirty="0"/>
              <a:t>Where are the busiest stations?</a:t>
            </a:r>
          </a:p>
          <a:p>
            <a:pPr marL="627063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dirty="0"/>
              <a:t>What features are influence trip count?</a:t>
            </a:r>
          </a:p>
          <a:p>
            <a:pPr marL="627063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800" dirty="0"/>
              <a:t>Predicting the outgoing trips?</a:t>
            </a:r>
            <a:endParaRPr sz="1800"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grpSp>
        <p:nvGrpSpPr>
          <p:cNvPr id="18" name="Google Shape;288;p26">
            <a:extLst>
              <a:ext uri="{FF2B5EF4-FFF2-40B4-BE49-F238E27FC236}">
                <a16:creationId xmlns:a16="http://schemas.microsoft.com/office/drawing/2014/main" id="{11F61BD6-A88F-43DC-9EAF-A45A2CEF5422}"/>
              </a:ext>
            </a:extLst>
          </p:cNvPr>
          <p:cNvGrpSpPr/>
          <p:nvPr/>
        </p:nvGrpSpPr>
        <p:grpSpPr>
          <a:xfrm>
            <a:off x="608688" y="960706"/>
            <a:ext cx="239896" cy="174104"/>
            <a:chOff x="899519" y="2804199"/>
            <a:chExt cx="285421" cy="207143"/>
          </a:xfrm>
        </p:grpSpPr>
        <p:sp>
          <p:nvSpPr>
            <p:cNvPr id="19" name="Google Shape;289;p26">
              <a:extLst>
                <a:ext uri="{FF2B5EF4-FFF2-40B4-BE49-F238E27FC236}">
                  <a16:creationId xmlns:a16="http://schemas.microsoft.com/office/drawing/2014/main" id="{005EB85D-B43E-47F9-9123-721D8165A4B7}"/>
                </a:ext>
              </a:extLst>
            </p:cNvPr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90;p26">
              <a:extLst>
                <a:ext uri="{FF2B5EF4-FFF2-40B4-BE49-F238E27FC236}">
                  <a16:creationId xmlns:a16="http://schemas.microsoft.com/office/drawing/2014/main" id="{50B00164-A83A-400F-9D35-40F7347A1236}"/>
                </a:ext>
              </a:extLst>
            </p:cNvPr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91;p26">
              <a:extLst>
                <a:ext uri="{FF2B5EF4-FFF2-40B4-BE49-F238E27FC236}">
                  <a16:creationId xmlns:a16="http://schemas.microsoft.com/office/drawing/2014/main" id="{A8AE9784-07A2-4DF0-93FC-E0AC83521206}"/>
                </a:ext>
              </a:extLst>
            </p:cNvPr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92;p26">
              <a:extLst>
                <a:ext uri="{FF2B5EF4-FFF2-40B4-BE49-F238E27FC236}">
                  <a16:creationId xmlns:a16="http://schemas.microsoft.com/office/drawing/2014/main" id="{A7D043C1-490D-4553-8E8D-24FD284C00E7}"/>
                </a:ext>
              </a:extLst>
            </p:cNvPr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93;p26">
              <a:extLst>
                <a:ext uri="{FF2B5EF4-FFF2-40B4-BE49-F238E27FC236}">
                  <a16:creationId xmlns:a16="http://schemas.microsoft.com/office/drawing/2014/main" id="{EA097152-C2E6-49FF-B273-495B06276040}"/>
                </a:ext>
              </a:extLst>
            </p:cNvPr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2E127E5-1112-4932-9086-DDC51CBBF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474" y="2011280"/>
            <a:ext cx="445353" cy="267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A2814-761C-4A5C-B38C-FA61DD318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474" y="1476303"/>
            <a:ext cx="445353" cy="281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BE6B8B-0DC6-43A2-A900-E38075969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474" y="3122327"/>
            <a:ext cx="445353" cy="2672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BBC598-FE17-4378-872F-3B348828B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473" y="4198491"/>
            <a:ext cx="445353" cy="2672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FA48B2-D3E6-40A4-A2FD-9189BA10A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472" y="2573204"/>
            <a:ext cx="445353" cy="2815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60878C-231E-4D56-A560-3B43E3D37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763" y="3654753"/>
            <a:ext cx="445353" cy="28154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BA5EFE3-9DA4-4537-AA4C-8787DFD7BB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59301"/>
      </p:ext>
    </p:extLst>
  </p:cSld>
  <p:clrMapOvr>
    <a:masterClrMapping/>
  </p:clrMapOvr>
  <p:transition advTm="3676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3580622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Ridership</a:t>
            </a:r>
            <a:endParaRPr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4572000" y="1108248"/>
            <a:ext cx="3679975" cy="32543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 dirty="0"/>
              <a:t>Throughout the Year Ridership increases as it warms up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800" dirty="0"/>
              <a:t>Drops in the cooler month</a:t>
            </a:r>
            <a:endParaRPr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Yearly Average: 18,416 Riders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Peak of Sept. – 35,774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18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Low of Dec. - 10,976</a:t>
            </a:r>
            <a:endParaRPr sz="1800"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EA4B85-BD2E-4EF8-96DB-985DD3480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saturation sat="1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106" y="1375874"/>
            <a:ext cx="4152999" cy="2659377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18" name="Google Shape;288;p26">
            <a:extLst>
              <a:ext uri="{FF2B5EF4-FFF2-40B4-BE49-F238E27FC236}">
                <a16:creationId xmlns:a16="http://schemas.microsoft.com/office/drawing/2014/main" id="{11F61BD6-A88F-43DC-9EAF-A45A2CEF5422}"/>
              </a:ext>
            </a:extLst>
          </p:cNvPr>
          <p:cNvGrpSpPr/>
          <p:nvPr/>
        </p:nvGrpSpPr>
        <p:grpSpPr>
          <a:xfrm>
            <a:off x="608688" y="960706"/>
            <a:ext cx="239896" cy="174104"/>
            <a:chOff x="899519" y="2804199"/>
            <a:chExt cx="285421" cy="207143"/>
          </a:xfrm>
        </p:grpSpPr>
        <p:sp>
          <p:nvSpPr>
            <p:cNvPr id="19" name="Google Shape;289;p26">
              <a:extLst>
                <a:ext uri="{FF2B5EF4-FFF2-40B4-BE49-F238E27FC236}">
                  <a16:creationId xmlns:a16="http://schemas.microsoft.com/office/drawing/2014/main" id="{005EB85D-B43E-47F9-9123-721D8165A4B7}"/>
                </a:ext>
              </a:extLst>
            </p:cNvPr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90;p26">
              <a:extLst>
                <a:ext uri="{FF2B5EF4-FFF2-40B4-BE49-F238E27FC236}">
                  <a16:creationId xmlns:a16="http://schemas.microsoft.com/office/drawing/2014/main" id="{50B00164-A83A-400F-9D35-40F7347A1236}"/>
                </a:ext>
              </a:extLst>
            </p:cNvPr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91;p26">
              <a:extLst>
                <a:ext uri="{FF2B5EF4-FFF2-40B4-BE49-F238E27FC236}">
                  <a16:creationId xmlns:a16="http://schemas.microsoft.com/office/drawing/2014/main" id="{A8AE9784-07A2-4DF0-93FC-E0AC83521206}"/>
                </a:ext>
              </a:extLst>
            </p:cNvPr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92;p26">
              <a:extLst>
                <a:ext uri="{FF2B5EF4-FFF2-40B4-BE49-F238E27FC236}">
                  <a16:creationId xmlns:a16="http://schemas.microsoft.com/office/drawing/2014/main" id="{A7D043C1-490D-4553-8E8D-24FD284C00E7}"/>
                </a:ext>
              </a:extLst>
            </p:cNvPr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93;p26">
              <a:extLst>
                <a:ext uri="{FF2B5EF4-FFF2-40B4-BE49-F238E27FC236}">
                  <a16:creationId xmlns:a16="http://schemas.microsoft.com/office/drawing/2014/main" id="{EA097152-C2E6-49FF-B273-495B06276040}"/>
                </a:ext>
              </a:extLst>
            </p:cNvPr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33486EE-588E-46C0-96F1-83C95B51A1BB}"/>
              </a:ext>
            </a:extLst>
          </p:cNvPr>
          <p:cNvSpPr txBox="1"/>
          <p:nvPr/>
        </p:nvSpPr>
        <p:spPr>
          <a:xfrm>
            <a:off x="1224560" y="1455443"/>
            <a:ext cx="2071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4"/>
                </a:solidFill>
              </a:rPr>
              <a:t>Ridership by Month for 2021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3DD89B-53C8-475F-899F-85CF976A1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548" y="638479"/>
            <a:ext cx="1055499" cy="6333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C8B9198-26A8-4774-BF79-663D5A7AB6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643"/>
      </p:ext>
    </p:extLst>
  </p:cSld>
  <p:clrMapOvr>
    <a:masterClrMapping/>
  </p:clrMapOvr>
  <p:transition advTm="3196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4" y="676209"/>
            <a:ext cx="7081047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Weekend or Weekday?</a:t>
            </a:r>
            <a:endParaRPr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4572000" y="1375875"/>
            <a:ext cx="3679975" cy="32543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1800" dirty="0"/>
              <a:t>Weekend+ for sure!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US" sz="1800" dirty="0"/>
              <a:t>Saturday – 37,900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US" sz="1800" dirty="0"/>
              <a:t>Sunday – 36,887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US" sz="1800" dirty="0"/>
              <a:t>Friday – 32,184</a:t>
            </a:r>
          </a:p>
          <a:p>
            <a:pPr lvl="1">
              <a:spcBef>
                <a:spcPts val="0"/>
              </a:spcBef>
              <a:buChar char="●"/>
            </a:pPr>
            <a:endParaRPr lang="en-US" sz="1800" dirty="0"/>
          </a:p>
          <a:p>
            <a:pPr marL="460375" lvl="1">
              <a:spcBef>
                <a:spcPts val="0"/>
              </a:spcBef>
              <a:buChar char="●"/>
            </a:pPr>
            <a:r>
              <a:rPr lang="en-US" sz="1800" dirty="0"/>
              <a:t>Average Weekday – 28,506</a:t>
            </a:r>
          </a:p>
          <a:p>
            <a:pPr marL="460375" lvl="1">
              <a:spcBef>
                <a:spcPts val="0"/>
              </a:spcBef>
              <a:buChar char="●"/>
            </a:pPr>
            <a:r>
              <a:rPr lang="en-US" sz="1800" dirty="0"/>
              <a:t>Monday – 27,248</a:t>
            </a: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grpSp>
        <p:nvGrpSpPr>
          <p:cNvPr id="18" name="Google Shape;288;p26">
            <a:extLst>
              <a:ext uri="{FF2B5EF4-FFF2-40B4-BE49-F238E27FC236}">
                <a16:creationId xmlns:a16="http://schemas.microsoft.com/office/drawing/2014/main" id="{11F61BD6-A88F-43DC-9EAF-A45A2CEF5422}"/>
              </a:ext>
            </a:extLst>
          </p:cNvPr>
          <p:cNvGrpSpPr/>
          <p:nvPr/>
        </p:nvGrpSpPr>
        <p:grpSpPr>
          <a:xfrm>
            <a:off x="608688" y="960706"/>
            <a:ext cx="239896" cy="174104"/>
            <a:chOff x="899519" y="2804199"/>
            <a:chExt cx="285421" cy="207143"/>
          </a:xfrm>
        </p:grpSpPr>
        <p:sp>
          <p:nvSpPr>
            <p:cNvPr id="19" name="Google Shape;289;p26">
              <a:extLst>
                <a:ext uri="{FF2B5EF4-FFF2-40B4-BE49-F238E27FC236}">
                  <a16:creationId xmlns:a16="http://schemas.microsoft.com/office/drawing/2014/main" id="{005EB85D-B43E-47F9-9123-721D8165A4B7}"/>
                </a:ext>
              </a:extLst>
            </p:cNvPr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90;p26">
              <a:extLst>
                <a:ext uri="{FF2B5EF4-FFF2-40B4-BE49-F238E27FC236}">
                  <a16:creationId xmlns:a16="http://schemas.microsoft.com/office/drawing/2014/main" id="{50B00164-A83A-400F-9D35-40F7347A1236}"/>
                </a:ext>
              </a:extLst>
            </p:cNvPr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91;p26">
              <a:extLst>
                <a:ext uri="{FF2B5EF4-FFF2-40B4-BE49-F238E27FC236}">
                  <a16:creationId xmlns:a16="http://schemas.microsoft.com/office/drawing/2014/main" id="{A8AE9784-07A2-4DF0-93FC-E0AC83521206}"/>
                </a:ext>
              </a:extLst>
            </p:cNvPr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92;p26">
              <a:extLst>
                <a:ext uri="{FF2B5EF4-FFF2-40B4-BE49-F238E27FC236}">
                  <a16:creationId xmlns:a16="http://schemas.microsoft.com/office/drawing/2014/main" id="{A7D043C1-490D-4553-8E8D-24FD284C00E7}"/>
                </a:ext>
              </a:extLst>
            </p:cNvPr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93;p26">
              <a:extLst>
                <a:ext uri="{FF2B5EF4-FFF2-40B4-BE49-F238E27FC236}">
                  <a16:creationId xmlns:a16="http://schemas.microsoft.com/office/drawing/2014/main" id="{EA097152-C2E6-49FF-B273-495B06276040}"/>
                </a:ext>
              </a:extLst>
            </p:cNvPr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C1A2598-C2E1-4255-9FC8-17FD3A16D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77" y="1375875"/>
            <a:ext cx="4136923" cy="2797696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0A6D0F-27D9-41EE-B83B-A9937BED36A3}"/>
              </a:ext>
            </a:extLst>
          </p:cNvPr>
          <p:cNvSpPr txBox="1"/>
          <p:nvPr/>
        </p:nvSpPr>
        <p:spPr>
          <a:xfrm>
            <a:off x="2802205" y="1472713"/>
            <a:ext cx="17697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4"/>
                </a:solidFill>
              </a:rPr>
              <a:t>Bar Chart of Busy Days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9C1297-5851-4975-8D8E-0F14B8A8F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1014" y="3670132"/>
            <a:ext cx="1260961" cy="79715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D7AB9F0-D955-4988-A2D6-C58D6BCB10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98610"/>
      </p:ext>
    </p:extLst>
  </p:cSld>
  <p:clrMapOvr>
    <a:masterClrMapping/>
  </p:clrMapOvr>
  <p:transition advTm="1675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imandra template">
  <a:themeElements>
    <a:clrScheme name="Custom 347">
      <a:dk1>
        <a:srgbClr val="24283B"/>
      </a:dk1>
      <a:lt1>
        <a:srgbClr val="FFFFFF"/>
      </a:lt1>
      <a:dk2>
        <a:srgbClr val="80828B"/>
      </a:dk2>
      <a:lt2>
        <a:srgbClr val="EAECF0"/>
      </a:lt2>
      <a:accent1>
        <a:srgbClr val="FFCE00"/>
      </a:accent1>
      <a:accent2>
        <a:srgbClr val="FFF14C"/>
      </a:accent2>
      <a:accent3>
        <a:srgbClr val="9FE2D0"/>
      </a:accent3>
      <a:accent4>
        <a:srgbClr val="1AB6D1"/>
      </a:accent4>
      <a:accent5>
        <a:srgbClr val="0784B1"/>
      </a:accent5>
      <a:accent6>
        <a:srgbClr val="EE7673"/>
      </a:accent6>
      <a:hlink>
        <a:srgbClr val="3180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404</Words>
  <Application>Microsoft Office PowerPoint</Application>
  <PresentationFormat>On-screen Show (16:9)</PresentationFormat>
  <Paragraphs>123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Red Hat Text</vt:lpstr>
      <vt:lpstr>Arial</vt:lpstr>
      <vt:lpstr>Red Hat Display</vt:lpstr>
      <vt:lpstr>Timandra template</vt:lpstr>
      <vt:lpstr>Metro Bike Sharing Analysis   Presented by Tushar Muley Feburary 6, 2022 Bellevue University DSC 680 | Professor B. Werner</vt:lpstr>
      <vt:lpstr>Our Bike Path Today</vt:lpstr>
      <vt:lpstr>Bike Sharing is not small</vt:lpstr>
      <vt:lpstr>History of Bike Sharing</vt:lpstr>
      <vt:lpstr>Growth of Bike Sharing</vt:lpstr>
      <vt:lpstr>Metro Bike Operations</vt:lpstr>
      <vt:lpstr>Analysis of Bike Sharing</vt:lpstr>
      <vt:lpstr>Ridership</vt:lpstr>
      <vt:lpstr>Weekend or Weekday?</vt:lpstr>
      <vt:lpstr>Members Only?</vt:lpstr>
      <vt:lpstr>No Bike for YOU!</vt:lpstr>
      <vt:lpstr>You an Influencer?</vt:lpstr>
      <vt:lpstr>I Predict You’ll Runout of Bikes?</vt:lpstr>
      <vt:lpstr>I Predict Cont…</vt:lpstr>
      <vt:lpstr>I Predict Cont…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Tushar</dc:creator>
  <cp:lastModifiedBy>Tushar Muley</cp:lastModifiedBy>
  <cp:revision>15</cp:revision>
  <dcterms:modified xsi:type="dcterms:W3CDTF">2022-02-06T04:11:26Z</dcterms:modified>
</cp:coreProperties>
</file>